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8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6B4CD-6902-4326-B7CB-A01062E6F3EB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148B-8A9E-456B-9B89-673C02CA4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897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0223-1332-4A0B-B0ED-30622F8E742E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ABB53-8CAF-47CB-8F02-FBA7B931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928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0408" y="2031746"/>
            <a:ext cx="9117583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8F17D-0AF8-4DBD-8EF8-8C20903048FF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AF5D5-50B7-4B29-A6AE-E2D143519E20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CE8CE-826C-4F34-888F-CFFC383F2ACD}" type="datetime1">
              <a:rPr lang="en-US" smtClean="0"/>
              <a:t>10/20/2020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A234B-8486-4B79-B475-0FF0D8698061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5C56-3D9D-478B-BDE0-EFEF987AEFCC}" type="datetime1">
              <a:rPr lang="en-US" smtClean="0"/>
              <a:t>10/20/2020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073133" y="435863"/>
            <a:ext cx="806958" cy="329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854" y="118364"/>
            <a:ext cx="6787515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7329" y="1208934"/>
            <a:ext cx="9603740" cy="2266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69511" y="7568299"/>
            <a:ext cx="1969135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F0E3-182D-4396-A57C-C24E404119E1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1202" y="923221"/>
            <a:ext cx="255270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90785" y="7576056"/>
            <a:ext cx="14986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7F7F7F"/>
                </a:solidFill>
                <a:latin typeface="Arial"/>
                <a:cs typeface="Arial"/>
              </a:rPr>
              <a:t>9.1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408" y="2031746"/>
            <a:ext cx="19246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latin typeface="Arial"/>
                <a:cs typeface="Arial"/>
              </a:rPr>
              <a:t>Welcome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to: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0613" y="934974"/>
            <a:ext cx="80695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0" y="1367027"/>
            <a:ext cx="9214485" cy="10160"/>
          </a:xfrm>
          <a:custGeom>
            <a:avLst/>
            <a:gdLst/>
            <a:ahLst/>
            <a:cxnLst/>
            <a:rect l="l" t="t" r="r" b="b"/>
            <a:pathLst>
              <a:path w="9214485" h="10159">
                <a:moveTo>
                  <a:pt x="9214104" y="9905"/>
                </a:moveTo>
                <a:lnTo>
                  <a:pt x="9214104" y="0"/>
                </a:lnTo>
                <a:lnTo>
                  <a:pt x="0" y="0"/>
                </a:lnTo>
                <a:lnTo>
                  <a:pt x="0" y="9906"/>
                </a:lnTo>
                <a:lnTo>
                  <a:pt x="9214104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952" y="3508368"/>
            <a:ext cx="9968779" cy="2936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1202" y="166115"/>
            <a:ext cx="2577845" cy="1135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854" y="2741167"/>
            <a:ext cx="718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Case study on virtualization and cloud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workloads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0417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selection (2 of</a:t>
            </a:r>
            <a:r>
              <a:rPr spc="-95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990600" y="1524000"/>
            <a:ext cx="8167878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506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sizing (1 of</a:t>
            </a:r>
            <a:r>
              <a:rPr spc="-105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252984" y="1676400"/>
            <a:ext cx="9553193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506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sizing (2 of</a:t>
            </a:r>
            <a:r>
              <a:rPr spc="-105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1882169"/>
            <a:ext cx="8844416" cy="5150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796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</a:t>
            </a:r>
            <a:r>
              <a:rPr spc="-90" dirty="0"/>
              <a:t> </a:t>
            </a:r>
            <a:r>
              <a:rPr dirty="0"/>
              <a:t>criticality</a:t>
            </a:r>
          </a:p>
        </p:txBody>
      </p:sp>
      <p:sp>
        <p:nvSpPr>
          <p:cNvPr id="5" name="object 5"/>
          <p:cNvSpPr/>
          <p:nvPr/>
        </p:nvSpPr>
        <p:spPr>
          <a:xfrm>
            <a:off x="114300" y="1600199"/>
            <a:ext cx="9817607" cy="5214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446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Provisioning (1 of</a:t>
            </a:r>
            <a:r>
              <a:rPr spc="-10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1472184"/>
            <a:ext cx="8382000" cy="5670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446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Provisioning (2 of</a:t>
            </a:r>
            <a:r>
              <a:rPr spc="-10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835152" y="1483613"/>
            <a:ext cx="8388095" cy="5682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8220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Proximity and</a:t>
            </a:r>
            <a:r>
              <a:rPr spc="-95" dirty="0"/>
              <a:t> </a:t>
            </a:r>
            <a:r>
              <a:rPr dirty="0"/>
              <a:t>Locality</a:t>
            </a:r>
          </a:p>
        </p:txBody>
      </p:sp>
      <p:sp>
        <p:nvSpPr>
          <p:cNvPr id="5" name="object 5"/>
          <p:cNvSpPr/>
          <p:nvPr/>
        </p:nvSpPr>
        <p:spPr>
          <a:xfrm>
            <a:off x="1456944" y="1676400"/>
            <a:ext cx="6745985" cy="5193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544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Transition </a:t>
            </a:r>
            <a:r>
              <a:rPr dirty="0"/>
              <a:t>tools for</a:t>
            </a:r>
            <a:r>
              <a:rPr spc="-15" dirty="0"/>
              <a:t> </a:t>
            </a:r>
            <a:r>
              <a:rPr dirty="0"/>
              <a:t>virtualization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228600" y="1371600"/>
            <a:ext cx="9517380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9897" y="5725921"/>
            <a:ext cx="96983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" marR="5080" indent="-247650" algn="just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SzPct val="120000"/>
              <a:buChar char="•"/>
              <a:tabLst>
                <a:tab pos="260350" algn="l"/>
              </a:tabLst>
            </a:pPr>
            <a:r>
              <a:rPr sz="2000" spc="-20" dirty="0">
                <a:latin typeface="Arial"/>
                <a:cs typeface="Arial"/>
              </a:rPr>
              <a:t>Typical </a:t>
            </a:r>
            <a:r>
              <a:rPr sz="2000" spc="-5" dirty="0">
                <a:latin typeface="Arial"/>
                <a:cs typeface="Arial"/>
              </a:rPr>
              <a:t>cost saving experienced by FiberCoils after moving to virtualization is in the  </a:t>
            </a:r>
            <a:r>
              <a:rPr sz="2000" spc="-1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of 40%. This </a:t>
            </a:r>
            <a:r>
              <a:rPr sz="2000" spc="-10" dirty="0">
                <a:latin typeface="Arial"/>
                <a:cs typeface="Arial"/>
              </a:rPr>
              <a:t>includes saving </a:t>
            </a:r>
            <a:r>
              <a:rPr sz="2000" spc="-5" dirty="0">
                <a:latin typeface="Arial"/>
                <a:cs typeface="Arial"/>
              </a:rPr>
              <a:t>on the </a:t>
            </a:r>
            <a:r>
              <a:rPr sz="2000" spc="-10" dirty="0">
                <a:latin typeface="Arial"/>
                <a:cs typeface="Arial"/>
              </a:rPr>
              <a:t>datacenter space, physical servers,  </a:t>
            </a:r>
            <a:r>
              <a:rPr sz="2000" spc="-5" dirty="0">
                <a:latin typeface="Arial"/>
                <a:cs typeface="Arial"/>
              </a:rPr>
              <a:t>operational costs and easy manageability of the IT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infrastructure.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1427" y="1292352"/>
            <a:ext cx="5944361" cy="399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281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Cost</a:t>
            </a:r>
            <a:r>
              <a:rPr spc="-75" dirty="0"/>
              <a:t> </a:t>
            </a:r>
            <a:r>
              <a:rPr dirty="0"/>
              <a:t>Savings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625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Cloud </a:t>
            </a:r>
            <a:r>
              <a:rPr spc="-10" dirty="0"/>
              <a:t>Workloads</a:t>
            </a:r>
            <a:r>
              <a:rPr spc="-55" dirty="0"/>
              <a:t> </a:t>
            </a:r>
            <a:r>
              <a:rPr dirty="0"/>
              <a:t>Overview</a:t>
            </a:r>
          </a:p>
        </p:txBody>
      </p:sp>
      <p:sp>
        <p:nvSpPr>
          <p:cNvPr id="5" name="object 5"/>
          <p:cNvSpPr/>
          <p:nvPr/>
        </p:nvSpPr>
        <p:spPr>
          <a:xfrm>
            <a:off x="1596005" y="1400553"/>
            <a:ext cx="6876675" cy="5971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6181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Unit</a:t>
            </a:r>
            <a:r>
              <a:rPr spc="-80" dirty="0"/>
              <a:t> </a:t>
            </a:r>
            <a:r>
              <a:rPr dirty="0"/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08934"/>
            <a:ext cx="6084570" cy="22663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spc="-10" dirty="0">
                <a:latin typeface="Arial"/>
                <a:cs typeface="Arial"/>
              </a:rPr>
              <a:t>completing </a:t>
            </a:r>
            <a:r>
              <a:rPr sz="2000" spc="-5" dirty="0">
                <a:latin typeface="Arial"/>
                <a:cs typeface="Arial"/>
              </a:rPr>
              <a:t>this unit, you </a:t>
            </a:r>
            <a:r>
              <a:rPr sz="2000" spc="-10" dirty="0">
                <a:latin typeface="Arial"/>
                <a:cs typeface="Arial"/>
              </a:rPr>
              <a:t>should </a:t>
            </a:r>
            <a:r>
              <a:rPr sz="2000" spc="-5" dirty="0">
                <a:latin typeface="Arial"/>
                <a:cs typeface="Arial"/>
              </a:rPr>
              <a:t>be able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5" dirty="0">
                <a:latin typeface="Arial"/>
                <a:cs typeface="Arial"/>
              </a:rPr>
              <a:t>Identify the practical considerations for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Understand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need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prepare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Describe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various </a:t>
            </a:r>
            <a:r>
              <a:rPr sz="2000" spc="-5" dirty="0">
                <a:latin typeface="Arial"/>
                <a:cs typeface="Arial"/>
              </a:rPr>
              <a:t>steps in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preparation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5" dirty="0">
                <a:latin typeface="Arial"/>
                <a:cs typeface="Arial"/>
              </a:rPr>
              <a:t>Explain the different transition tools for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Define cloud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workloads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168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is</a:t>
            </a:r>
            <a:r>
              <a:rPr spc="-95" dirty="0"/>
              <a:t> </a:t>
            </a:r>
            <a:r>
              <a:rPr dirty="0"/>
              <a:t>workload?</a:t>
            </a:r>
          </a:p>
        </p:txBody>
      </p:sp>
      <p:sp>
        <p:nvSpPr>
          <p:cNvPr id="5" name="object 5"/>
          <p:cNvSpPr/>
          <p:nvPr/>
        </p:nvSpPr>
        <p:spPr>
          <a:xfrm>
            <a:off x="653305" y="1367027"/>
            <a:ext cx="8367865" cy="586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4691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Workload</a:t>
            </a:r>
            <a:r>
              <a:rPr spc="-60" dirty="0"/>
              <a:t> </a:t>
            </a:r>
            <a:r>
              <a:rPr dirty="0"/>
              <a:t>characterization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83108" y="1639061"/>
            <a:ext cx="8971788" cy="522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64376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Factors that influence cloud</a:t>
            </a:r>
            <a:r>
              <a:rPr spc="-50" dirty="0"/>
              <a:t> </a:t>
            </a:r>
            <a:r>
              <a:rPr dirty="0"/>
              <a:t>workload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1000" y="1755648"/>
            <a:ext cx="9321800" cy="4794250"/>
            <a:chOff x="381000" y="1755648"/>
            <a:chExt cx="9321800" cy="4794250"/>
          </a:xfrm>
        </p:grpSpPr>
        <p:sp>
          <p:nvSpPr>
            <p:cNvPr id="6" name="object 6"/>
            <p:cNvSpPr/>
            <p:nvPr/>
          </p:nvSpPr>
          <p:spPr>
            <a:xfrm>
              <a:off x="381000" y="1755648"/>
              <a:ext cx="9321545" cy="47937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955" y="1981199"/>
              <a:ext cx="3505200" cy="457200"/>
            </a:xfrm>
            <a:custGeom>
              <a:avLst/>
              <a:gdLst/>
              <a:ahLst/>
              <a:cxnLst/>
              <a:rect l="l" t="t" r="r" b="b"/>
              <a:pathLst>
                <a:path w="3505200" h="457200">
                  <a:moveTo>
                    <a:pt x="3505199" y="457199"/>
                  </a:moveTo>
                  <a:lnTo>
                    <a:pt x="3505199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3505199" y="457199"/>
                  </a:lnTo>
                  <a:close/>
                </a:path>
              </a:pathLst>
            </a:custGeom>
            <a:solidFill>
              <a:srgbClr val="008A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8515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Workloads </a:t>
            </a:r>
            <a:r>
              <a:rPr dirty="0"/>
              <a:t>most suitable for</a:t>
            </a:r>
            <a:r>
              <a:rPr spc="-50" dirty="0"/>
              <a:t> </a:t>
            </a:r>
            <a:r>
              <a:rPr dirty="0"/>
              <a:t>cloud</a:t>
            </a:r>
          </a:p>
        </p:txBody>
      </p:sp>
      <p:sp>
        <p:nvSpPr>
          <p:cNvPr id="5" name="object 5"/>
          <p:cNvSpPr/>
          <p:nvPr/>
        </p:nvSpPr>
        <p:spPr>
          <a:xfrm>
            <a:off x="2167127" y="1560520"/>
            <a:ext cx="5507345" cy="556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743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Private cloud</a:t>
            </a:r>
            <a:r>
              <a:rPr spc="-85" dirty="0"/>
              <a:t> </a:t>
            </a:r>
            <a:r>
              <a:rPr dirty="0"/>
              <a:t>solution</a:t>
            </a:r>
          </a:p>
        </p:txBody>
      </p:sp>
      <p:sp>
        <p:nvSpPr>
          <p:cNvPr id="5" name="object 5"/>
          <p:cNvSpPr/>
          <p:nvPr/>
        </p:nvSpPr>
        <p:spPr>
          <a:xfrm>
            <a:off x="398525" y="1670303"/>
            <a:ext cx="9261347" cy="5420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124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Types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workload</a:t>
            </a:r>
          </a:p>
        </p:txBody>
      </p:sp>
      <p:sp>
        <p:nvSpPr>
          <p:cNvPr id="5" name="object 5"/>
          <p:cNvSpPr/>
          <p:nvPr/>
        </p:nvSpPr>
        <p:spPr>
          <a:xfrm>
            <a:off x="1600200" y="1600200"/>
            <a:ext cx="6858000" cy="5086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6426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Temporary </a:t>
            </a:r>
            <a:r>
              <a:rPr dirty="0"/>
              <a:t>non-production</a:t>
            </a:r>
            <a:r>
              <a:rPr spc="-5" dirty="0"/>
              <a:t> </a:t>
            </a:r>
            <a:r>
              <a:rPr dirty="0"/>
              <a:t>workloads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30884"/>
            <a:ext cx="7835900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Temporary </a:t>
            </a:r>
            <a:r>
              <a:rPr sz="1800" spc="-5" dirty="0">
                <a:latin typeface="Arial"/>
                <a:cs typeface="Arial"/>
              </a:rPr>
              <a:t>non-production workloads are preferably placed on a public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cloud.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Examples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temporary workload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FF"/>
              </a:buClr>
              <a:buSzPct val="119444"/>
              <a:buAutoNum type="arabicPeriod"/>
              <a:tabLst>
                <a:tab pos="355600" algn="l"/>
              </a:tabLst>
            </a:pPr>
            <a:r>
              <a:rPr sz="1800" b="1" spc="-10" dirty="0">
                <a:latin typeface="Arial"/>
                <a:cs typeface="Arial"/>
              </a:rPr>
              <a:t>Workload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AutoNum type="arabicPeriod"/>
            </a:pPr>
            <a:endParaRPr sz="24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FF"/>
              </a:buClr>
              <a:buSzPct val="119444"/>
              <a:buAutoNum type="arabicPeriod"/>
              <a:tabLst>
                <a:tab pos="355600" algn="l"/>
              </a:tabLst>
            </a:pPr>
            <a:r>
              <a:rPr sz="1800" b="1" spc="-10" dirty="0">
                <a:latin typeface="Arial"/>
                <a:cs typeface="Arial"/>
              </a:rPr>
              <a:t>Workload</a:t>
            </a:r>
            <a:r>
              <a:rPr sz="1800" b="1" spc="-5" dirty="0">
                <a:latin typeface="Arial"/>
                <a:cs typeface="Arial"/>
              </a:rPr>
              <a:t> II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6412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Mission critical production</a:t>
            </a:r>
            <a:r>
              <a:rPr spc="-80" dirty="0"/>
              <a:t> </a:t>
            </a:r>
            <a:r>
              <a:rPr dirty="0"/>
              <a:t>workloads</a:t>
            </a:r>
          </a:p>
        </p:txBody>
      </p:sp>
      <p:sp>
        <p:nvSpPr>
          <p:cNvPr id="5" name="object 5"/>
          <p:cNvSpPr/>
          <p:nvPr/>
        </p:nvSpPr>
        <p:spPr>
          <a:xfrm>
            <a:off x="609600" y="2089403"/>
            <a:ext cx="8698230" cy="400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0427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Advantages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1722120"/>
            <a:ext cx="6781800" cy="5059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4551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Mission critical</a:t>
            </a:r>
            <a:r>
              <a:rPr spc="-90" dirty="0"/>
              <a:t> </a:t>
            </a:r>
            <a:r>
              <a:rPr dirty="0"/>
              <a:t>workloads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30884"/>
            <a:ext cx="4368800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Examples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mission critical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workloads: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FF"/>
              </a:buClr>
              <a:buSzPct val="119444"/>
              <a:buAutoNum type="arabicPeriod"/>
              <a:tabLst>
                <a:tab pos="355600" algn="l"/>
              </a:tabLst>
            </a:pPr>
            <a:r>
              <a:rPr sz="1800" b="1" spc="-10" dirty="0">
                <a:latin typeface="Arial"/>
                <a:cs typeface="Arial"/>
              </a:rPr>
              <a:t>Workload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AutoNum type="arabicPeriod"/>
            </a:pPr>
            <a:endParaRPr sz="24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FF"/>
              </a:buClr>
              <a:buSzPct val="119444"/>
              <a:buAutoNum type="arabicPeriod"/>
              <a:tabLst>
                <a:tab pos="355600" algn="l"/>
              </a:tabLst>
            </a:pPr>
            <a:r>
              <a:rPr sz="1800" b="1" spc="-10" dirty="0">
                <a:latin typeface="Arial"/>
                <a:cs typeface="Arial"/>
              </a:rPr>
              <a:t>Workload</a:t>
            </a:r>
            <a:r>
              <a:rPr sz="1800" b="1" spc="-5" dirty="0">
                <a:latin typeface="Arial"/>
                <a:cs typeface="Arial"/>
              </a:rPr>
              <a:t> II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5509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Case study</a:t>
            </a:r>
            <a:r>
              <a:rPr spc="-60" dirty="0"/>
              <a:t> </a:t>
            </a:r>
            <a:r>
              <a:rPr dirty="0"/>
              <a:t>overview</a:t>
            </a:r>
          </a:p>
        </p:txBody>
      </p:sp>
      <p:sp>
        <p:nvSpPr>
          <p:cNvPr id="5" name="object 5"/>
          <p:cNvSpPr/>
          <p:nvPr/>
        </p:nvSpPr>
        <p:spPr>
          <a:xfrm>
            <a:off x="2023759" y="1504716"/>
            <a:ext cx="6019195" cy="5677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8936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Mixed</a:t>
            </a:r>
            <a:r>
              <a:rPr spc="-80" dirty="0"/>
              <a:t> </a:t>
            </a:r>
            <a:r>
              <a:rPr dirty="0"/>
              <a:t>workloads</a:t>
            </a:r>
          </a:p>
        </p:txBody>
      </p:sp>
      <p:sp>
        <p:nvSpPr>
          <p:cNvPr id="5" name="object 5"/>
          <p:cNvSpPr/>
          <p:nvPr/>
        </p:nvSpPr>
        <p:spPr>
          <a:xfrm>
            <a:off x="374244" y="1977390"/>
            <a:ext cx="8741119" cy="4557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Production only workload most</a:t>
            </a:r>
            <a:r>
              <a:rPr spc="-80" dirty="0"/>
              <a:t> </a:t>
            </a:r>
            <a:r>
              <a:rPr dirty="0"/>
              <a:t>suitable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8854" y="545068"/>
            <a:ext cx="3030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for a hybrid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cloud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574" y="1658111"/>
            <a:ext cx="9123426" cy="5428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7619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 specific cloud</a:t>
            </a:r>
            <a:r>
              <a:rPr spc="-75" dirty="0"/>
              <a:t> </a:t>
            </a:r>
            <a:r>
              <a:rPr dirty="0"/>
              <a:t>workloads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30884"/>
            <a:ext cx="2152650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buClr>
                <a:srgbClr val="0000FF"/>
              </a:buClr>
              <a:buSzPct val="119444"/>
              <a:buFont typeface="Arial"/>
              <a:buChar char="•"/>
              <a:tabLst>
                <a:tab pos="259715" algn="l"/>
                <a:tab pos="260350" algn="l"/>
              </a:tabLst>
            </a:pPr>
            <a:r>
              <a:rPr sz="1800" b="1" spc="-5" dirty="0">
                <a:latin typeface="Arial"/>
                <a:cs typeface="Arial"/>
              </a:rPr>
              <a:t>Ecommerce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buClr>
                <a:srgbClr val="0000FF"/>
              </a:buClr>
              <a:buSzPct val="119444"/>
              <a:buFont typeface="Arial"/>
              <a:buChar char="•"/>
              <a:tabLst>
                <a:tab pos="259715" algn="l"/>
                <a:tab pos="260350" algn="l"/>
              </a:tabLst>
            </a:pPr>
            <a:r>
              <a:rPr sz="1800" b="1" spc="-5" dirty="0">
                <a:latin typeface="Arial"/>
                <a:cs typeface="Arial"/>
              </a:rPr>
              <a:t>Healthcare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buClr>
                <a:srgbClr val="0000FF"/>
              </a:buClr>
              <a:buSzPct val="119444"/>
              <a:buFont typeface="Arial"/>
              <a:buChar char="•"/>
              <a:tabLst>
                <a:tab pos="259715" algn="l"/>
                <a:tab pos="260350" algn="l"/>
              </a:tabLst>
            </a:pPr>
            <a:r>
              <a:rPr sz="1800" b="1" spc="-5" dirty="0">
                <a:latin typeface="Arial"/>
                <a:cs typeface="Arial"/>
              </a:rPr>
              <a:t>Education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Sector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67017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Workloads </a:t>
            </a:r>
            <a:r>
              <a:rPr dirty="0"/>
              <a:t>not suitable for public</a:t>
            </a:r>
            <a:r>
              <a:rPr spc="-50" dirty="0"/>
              <a:t> </a:t>
            </a:r>
            <a:r>
              <a:rPr dirty="0"/>
              <a:t>cloud</a:t>
            </a:r>
          </a:p>
        </p:txBody>
      </p:sp>
      <p:sp>
        <p:nvSpPr>
          <p:cNvPr id="5" name="object 5"/>
          <p:cNvSpPr/>
          <p:nvPr/>
        </p:nvSpPr>
        <p:spPr>
          <a:xfrm>
            <a:off x="2111175" y="1712293"/>
            <a:ext cx="5391599" cy="4996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6822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Workloads </a:t>
            </a:r>
            <a:r>
              <a:rPr dirty="0"/>
              <a:t>not suitable for private</a:t>
            </a:r>
            <a:r>
              <a:rPr spc="-40" dirty="0"/>
              <a:t> </a:t>
            </a:r>
            <a:r>
              <a:rPr dirty="0"/>
              <a:t>cloud</a:t>
            </a:r>
          </a:p>
        </p:txBody>
      </p:sp>
      <p:sp>
        <p:nvSpPr>
          <p:cNvPr id="5" name="object 5"/>
          <p:cNvSpPr/>
          <p:nvPr/>
        </p:nvSpPr>
        <p:spPr>
          <a:xfrm>
            <a:off x="1591817" y="1820062"/>
            <a:ext cx="6339078" cy="4739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97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Workloads </a:t>
            </a:r>
            <a:r>
              <a:rPr dirty="0"/>
              <a:t>made possible by</a:t>
            </a:r>
            <a:r>
              <a:rPr spc="-40" dirty="0"/>
              <a:t> </a:t>
            </a:r>
            <a:r>
              <a:rPr dirty="0"/>
              <a:t>cloud</a:t>
            </a:r>
          </a:p>
        </p:txBody>
      </p:sp>
      <p:sp>
        <p:nvSpPr>
          <p:cNvPr id="5" name="object 5"/>
          <p:cNvSpPr/>
          <p:nvPr/>
        </p:nvSpPr>
        <p:spPr>
          <a:xfrm>
            <a:off x="252915" y="1491641"/>
            <a:ext cx="9489670" cy="5283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232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Checkpoint (1 of</a:t>
            </a:r>
            <a:r>
              <a:rPr spc="-7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30883"/>
            <a:ext cx="9698990" cy="600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sz="1600" spc="-5" dirty="0">
                <a:latin typeface="Arial"/>
                <a:cs typeface="Arial"/>
              </a:rPr>
              <a:t>The customer must run </a:t>
            </a:r>
            <a:r>
              <a:rPr sz="1600" b="1" dirty="0">
                <a:latin typeface="Arial"/>
                <a:cs typeface="Arial"/>
              </a:rPr>
              <a:t>……………………… </a:t>
            </a:r>
            <a:r>
              <a:rPr sz="1600" spc="-5" dirty="0">
                <a:latin typeface="Arial"/>
                <a:cs typeface="Arial"/>
              </a:rPr>
              <a:t>tools to determine the </a:t>
            </a:r>
            <a:r>
              <a:rPr sz="1600" spc="-10" dirty="0">
                <a:latin typeface="Arial"/>
                <a:cs typeface="Arial"/>
              </a:rPr>
              <a:t>effective </a:t>
            </a:r>
            <a:r>
              <a:rPr sz="1600" spc="-5" dirty="0">
                <a:latin typeface="Arial"/>
                <a:cs typeface="Arial"/>
              </a:rPr>
              <a:t>utilization of each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server.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227965" indent="-215900">
              <a:lnSpc>
                <a:spcPct val="100000"/>
              </a:lnSpc>
              <a:buAutoNum type="arabicPeriod"/>
              <a:tabLst>
                <a:tab pos="228600" algn="l"/>
              </a:tabLst>
            </a:pPr>
            <a:r>
              <a:rPr sz="1600" spc="-5" dirty="0">
                <a:latin typeface="Arial"/>
                <a:cs typeface="Arial"/>
              </a:rPr>
              <a:t>All qualified servers for virtualization will be classified under two major categories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VMs and Computer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VMs and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VDIs</a:t>
            </a:r>
            <a:endParaRPr sz="1600">
              <a:latin typeface="Arial"/>
              <a:cs typeface="Arial"/>
            </a:endParaRPr>
          </a:p>
          <a:p>
            <a:pPr marL="491490" lvl="1" indent="-215900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492125" algn="l"/>
              </a:tabLst>
            </a:pPr>
            <a:r>
              <a:rPr sz="1600" spc="-5" dirty="0">
                <a:latin typeface="Arial"/>
                <a:cs typeface="Arial"/>
              </a:rPr>
              <a:t>VMs and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Hypervisors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Hypervisors and Computer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AutoNum type="alphaLcPeriod"/>
            </a:pPr>
            <a:endParaRPr sz="25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  <a:buAutoNum type="arabicPeriod"/>
              <a:tabLst>
                <a:tab pos="273050" algn="l"/>
              </a:tabLst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set of servers that serve critical functions in the organization and Servers that constantly run </a:t>
            </a:r>
            <a:r>
              <a:rPr sz="1600" dirty="0">
                <a:latin typeface="Arial"/>
                <a:cs typeface="Arial"/>
              </a:rPr>
              <a:t>at a  </a:t>
            </a:r>
            <a:r>
              <a:rPr sz="1600" spc="-5" dirty="0">
                <a:latin typeface="Arial"/>
                <a:cs typeface="Arial"/>
              </a:rPr>
              <a:t>higher utilization about 95% of the time can be retained as physical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  <a:p>
            <a:pPr marL="499109" lvl="1" indent="-223520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499745" algn="l"/>
              </a:tabLst>
            </a:pPr>
            <a:r>
              <a:rPr sz="1600" spc="-20" dirty="0">
                <a:latin typeface="Arial"/>
                <a:cs typeface="Arial"/>
              </a:rPr>
              <a:t>True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False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AutoNum type="alphaLcPeriod"/>
            </a:pPr>
            <a:endParaRPr sz="250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buFont typeface="Arial"/>
              <a:buAutoNum type="arabicPeriod"/>
              <a:tabLst>
                <a:tab pos="287020" algn="l"/>
              </a:tabLst>
            </a:pPr>
            <a:r>
              <a:rPr sz="1600" b="1" spc="-5" dirty="0">
                <a:latin typeface="Arial"/>
                <a:cs typeface="Arial"/>
              </a:rPr>
              <a:t>……………………………………….. </a:t>
            </a:r>
            <a:r>
              <a:rPr sz="1600" spc="-5" dirty="0">
                <a:latin typeface="Arial"/>
                <a:cs typeface="Arial"/>
              </a:rPr>
              <a:t>enables dependent servers to be placed together on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same  physical server and colocated locally to enable better communication and reduction in communication and  IO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latency.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virtualization vendor provides its own custom tools for consolidating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physical infrastructure. Among  many tools one major category of tools is </a:t>
            </a:r>
            <a:r>
              <a:rPr sz="1600" b="1" spc="-5" dirty="0">
                <a:latin typeface="Arial"/>
                <a:cs typeface="Arial"/>
              </a:rPr>
              <a:t>………………. </a:t>
            </a:r>
            <a:r>
              <a:rPr sz="1600" spc="-5" dirty="0">
                <a:latin typeface="Arial"/>
                <a:cs typeface="Arial"/>
              </a:rPr>
              <a:t>(which provide mechanisms for creating,  managing, storing and deleting virtual machines in the </a:t>
            </a:r>
            <a:r>
              <a:rPr sz="1600" spc="-15" dirty="0">
                <a:latin typeface="Arial"/>
                <a:cs typeface="Arial"/>
              </a:rPr>
              <a:t>datacenter. </a:t>
            </a:r>
            <a:r>
              <a:rPr sz="1600" spc="-5" dirty="0">
                <a:latin typeface="Arial"/>
                <a:cs typeface="Arial"/>
              </a:rPr>
              <a:t>In addition to the basic </a:t>
            </a:r>
            <a:r>
              <a:rPr sz="1600" spc="-15" dirty="0">
                <a:latin typeface="Arial"/>
                <a:cs typeface="Arial"/>
              </a:rPr>
              <a:t>functionality, </a:t>
            </a:r>
            <a:r>
              <a:rPr sz="1600" spc="-5" dirty="0">
                <a:latin typeface="Arial"/>
                <a:cs typeface="Arial"/>
              </a:rPr>
              <a:t>the  tools provide mechanisms for monitoring and ongoing optimization of the current IT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infrastructure.)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752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Checkpoint Solution (1 of</a:t>
            </a:r>
            <a:r>
              <a:rPr spc="-8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5" y="1230883"/>
            <a:ext cx="9698355" cy="575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6220" algn="l"/>
              </a:tabLst>
            </a:pPr>
            <a:r>
              <a:rPr sz="1600" spc="-5" dirty="0">
                <a:latin typeface="Arial"/>
                <a:cs typeface="Arial"/>
              </a:rPr>
              <a:t>The customer must run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performance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tools to determine the </a:t>
            </a:r>
            <a:r>
              <a:rPr sz="1600" spc="-10" dirty="0">
                <a:latin typeface="Arial"/>
                <a:cs typeface="Arial"/>
              </a:rPr>
              <a:t>effective </a:t>
            </a:r>
            <a:r>
              <a:rPr sz="1600" spc="-5" dirty="0">
                <a:latin typeface="Arial"/>
                <a:cs typeface="Arial"/>
              </a:rPr>
              <a:t>utilization of each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server.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227965" indent="-215900">
              <a:lnSpc>
                <a:spcPct val="100000"/>
              </a:lnSpc>
              <a:buAutoNum type="arabicPeriod"/>
              <a:tabLst>
                <a:tab pos="228600" algn="l"/>
              </a:tabLst>
            </a:pPr>
            <a:r>
              <a:rPr sz="1600" spc="-5" dirty="0">
                <a:latin typeface="Arial"/>
                <a:cs typeface="Arial"/>
              </a:rPr>
              <a:t>All qualified servers for virtualization will be classified under two major categories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VMs and Computer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VMs and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VDIs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VMs and Hypervisors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Hypervisors and Compuer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AutoNum type="alphaLcPeriod"/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273050" algn="l"/>
              </a:tabLst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set of servers that serve critical functions in the organization and Servers that constantly run </a:t>
            </a:r>
            <a:r>
              <a:rPr sz="1600" dirty="0">
                <a:latin typeface="Arial"/>
                <a:cs typeface="Arial"/>
              </a:rPr>
              <a:t>at a  </a:t>
            </a:r>
            <a:r>
              <a:rPr sz="1600" spc="-5" dirty="0">
                <a:latin typeface="Arial"/>
                <a:cs typeface="Arial"/>
              </a:rPr>
              <a:t>higher utilization about 95% of the time can be retained as physical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  <a:p>
            <a:pPr marL="503555" lvl="1" indent="-227329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3555" algn="l"/>
              </a:tabLst>
            </a:pPr>
            <a:r>
              <a:rPr sz="16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True</a:t>
            </a:r>
            <a:endParaRPr sz="1600">
              <a:latin typeface="Arial"/>
              <a:cs typeface="Arial"/>
            </a:endParaRPr>
          </a:p>
          <a:p>
            <a:pPr marL="503555" lvl="1" indent="-227965">
              <a:lnSpc>
                <a:spcPct val="100000"/>
              </a:lnSpc>
              <a:spcBef>
                <a:spcPts val="480"/>
              </a:spcBef>
              <a:buAutoNum type="alphaLcPeriod"/>
              <a:tabLst>
                <a:tab pos="504190" algn="l"/>
              </a:tabLst>
            </a:pPr>
            <a:r>
              <a:rPr sz="1600" spc="-5" dirty="0">
                <a:latin typeface="Arial"/>
                <a:cs typeface="Arial"/>
              </a:rPr>
              <a:t>False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AutoNum type="alphaLcPeriod"/>
            </a:pPr>
            <a:endParaRPr sz="25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  <a:buFont typeface="Arial"/>
              <a:buAutoNum type="arabicPeriod"/>
              <a:tabLst>
                <a:tab pos="264795" algn="l"/>
              </a:tabLst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Virtualization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enables dependent servers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be placed together on the same physical server and co-  located locally to enable better communication and reduction in communication and IO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latency.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virtualization vendor provides its own custom tools for consolidating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physical infrastructure. Among  many tools one major category of tools is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Manageability </a:t>
            </a:r>
            <a:r>
              <a:rPr sz="16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Tools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(which provide mechanisms for creating,  managing, storing and deleting virtual machines in the </a:t>
            </a:r>
            <a:r>
              <a:rPr sz="1600" spc="-15" dirty="0">
                <a:latin typeface="Arial"/>
                <a:cs typeface="Arial"/>
              </a:rPr>
              <a:t>datacenter. </a:t>
            </a:r>
            <a:r>
              <a:rPr sz="1600" spc="-5" dirty="0">
                <a:latin typeface="Arial"/>
                <a:cs typeface="Arial"/>
              </a:rPr>
              <a:t>In addition to the basic </a:t>
            </a:r>
            <a:r>
              <a:rPr sz="1600" spc="-15" dirty="0">
                <a:latin typeface="Arial"/>
                <a:cs typeface="Arial"/>
              </a:rPr>
              <a:t>functionality, </a:t>
            </a:r>
            <a:r>
              <a:rPr sz="1600" spc="-5" dirty="0">
                <a:latin typeface="Arial"/>
                <a:cs typeface="Arial"/>
              </a:rPr>
              <a:t>the  tools provide mechanisms for monitoring and ongoing optimization of the current IT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infrastructure.)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232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Checkpoint (2 of</a:t>
            </a:r>
            <a:r>
              <a:rPr spc="-70" dirty="0"/>
              <a:t> </a:t>
            </a:r>
            <a:r>
              <a:rPr dirty="0"/>
              <a:t>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29" y="5250191"/>
            <a:ext cx="9698355" cy="16103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15"/>
              </a:spcBef>
              <a:tabLst>
                <a:tab pos="2914015" algn="l"/>
                <a:tab pos="9036685" algn="l"/>
              </a:tabLst>
            </a:pPr>
            <a:r>
              <a:rPr sz="1500" dirty="0">
                <a:latin typeface="Arial"/>
                <a:cs typeface="Arial"/>
              </a:rPr>
              <a:t>8.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Regula</a:t>
            </a:r>
            <a:r>
              <a:rPr sz="1500" spc="-10" dirty="0">
                <a:latin typeface="Arial"/>
                <a:cs typeface="Arial"/>
              </a:rPr>
              <a:t>t</a:t>
            </a:r>
            <a:r>
              <a:rPr sz="1500" dirty="0">
                <a:latin typeface="Arial"/>
                <a:cs typeface="Arial"/>
              </a:rPr>
              <a:t>e</a:t>
            </a:r>
            <a:r>
              <a:rPr sz="1500" spc="-5" dirty="0">
                <a:latin typeface="Arial"/>
                <a:cs typeface="Arial"/>
              </a:rPr>
              <a:t>d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Indus</a:t>
            </a:r>
            <a:r>
              <a:rPr sz="1500" spc="-10" dirty="0">
                <a:latin typeface="Arial"/>
                <a:cs typeface="Arial"/>
              </a:rPr>
              <a:t>t</a:t>
            </a:r>
            <a:r>
              <a:rPr sz="1500" dirty="0">
                <a:latin typeface="Arial"/>
                <a:cs typeface="Arial"/>
              </a:rPr>
              <a:t>ry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workloads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5" dirty="0">
                <a:latin typeface="Arial"/>
                <a:cs typeface="Arial"/>
              </a:rPr>
              <a:t>dhering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to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PC</a:t>
            </a:r>
            <a:r>
              <a:rPr sz="1500" spc="-5" dirty="0">
                <a:latin typeface="Arial"/>
                <a:cs typeface="Arial"/>
              </a:rPr>
              <a:t>I</a:t>
            </a:r>
            <a:r>
              <a:rPr sz="1500" dirty="0">
                <a:latin typeface="Arial"/>
                <a:cs typeface="Arial"/>
              </a:rPr>
              <a:t>,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HI</a:t>
            </a:r>
            <a:r>
              <a:rPr sz="1500" dirty="0">
                <a:latin typeface="Arial"/>
                <a:cs typeface="Arial"/>
              </a:rPr>
              <a:t>P</a:t>
            </a:r>
            <a:r>
              <a:rPr sz="1500" spc="-114" dirty="0">
                <a:latin typeface="Arial"/>
                <a:cs typeface="Arial"/>
              </a:rPr>
              <a:t>P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c</a:t>
            </a:r>
            <a:r>
              <a:rPr sz="1500" spc="10" dirty="0">
                <a:latin typeface="Arial"/>
                <a:cs typeface="Arial"/>
              </a:rPr>
              <a:t>o</a:t>
            </a:r>
            <a:r>
              <a:rPr sz="1500" spc="-5" dirty="0">
                <a:latin typeface="Arial"/>
                <a:cs typeface="Arial"/>
              </a:rPr>
              <a:t>mpl</a:t>
            </a:r>
            <a:r>
              <a:rPr sz="1500" dirty="0">
                <a:latin typeface="Arial"/>
                <a:cs typeface="Arial"/>
              </a:rPr>
              <a:t>i</a:t>
            </a:r>
            <a:r>
              <a:rPr sz="1500" spc="-5" dirty="0">
                <a:latin typeface="Arial"/>
                <a:cs typeface="Arial"/>
              </a:rPr>
              <a:t>ance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</a:t>
            </a:r>
            <a:r>
              <a:rPr sz="1500" spc="-5" dirty="0">
                <a:latin typeface="Arial"/>
                <a:cs typeface="Arial"/>
              </a:rPr>
              <a:t>egu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ations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are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not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suitab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e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C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ouds.  These are </a:t>
            </a:r>
            <a:r>
              <a:rPr sz="1500" dirty="0">
                <a:latin typeface="Arial"/>
                <a:cs typeface="Arial"/>
              </a:rPr>
              <a:t>best</a:t>
            </a:r>
            <a:r>
              <a:rPr sz="1500" spc="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suited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for</a:t>
            </a:r>
            <a:r>
              <a:rPr sz="15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Clouds.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390"/>
              </a:spcBef>
            </a:pPr>
            <a:r>
              <a:rPr sz="1500" dirty="0">
                <a:latin typeface="Arial"/>
                <a:cs typeface="Arial"/>
              </a:rPr>
              <a:t>a. </a:t>
            </a:r>
            <a:r>
              <a:rPr sz="1500" spc="-5" dirty="0">
                <a:latin typeface="Arial"/>
                <a:cs typeface="Arial"/>
              </a:rPr>
              <a:t>private,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public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dirty="0">
                <a:latin typeface="Arial"/>
                <a:cs typeface="Arial"/>
              </a:rPr>
              <a:t>b. </a:t>
            </a:r>
            <a:r>
              <a:rPr sz="1500" spc="-5" dirty="0">
                <a:latin typeface="Arial"/>
                <a:cs typeface="Arial"/>
              </a:rPr>
              <a:t>hybrid,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public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dirty="0">
                <a:latin typeface="Arial"/>
                <a:cs typeface="Arial"/>
              </a:rPr>
              <a:t>c. </a:t>
            </a:r>
            <a:r>
              <a:rPr sz="1500" spc="-5" dirty="0">
                <a:latin typeface="Arial"/>
                <a:cs typeface="Arial"/>
              </a:rPr>
              <a:t>public,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private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spc="-5" dirty="0">
                <a:latin typeface="Arial"/>
                <a:cs typeface="Arial"/>
              </a:rPr>
              <a:t>d.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note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329" y="1231646"/>
            <a:ext cx="970661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" algn="just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342900" algn="l"/>
              </a:tabLst>
            </a:pP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workload </a:t>
            </a:r>
            <a:r>
              <a:rPr sz="1500" spc="-5" dirty="0">
                <a:latin typeface="Arial"/>
                <a:cs typeface="Arial"/>
              </a:rPr>
              <a:t>consists </a:t>
            </a:r>
            <a:r>
              <a:rPr sz="1500" dirty="0">
                <a:latin typeface="Arial"/>
                <a:cs typeface="Arial"/>
              </a:rPr>
              <a:t>of </a:t>
            </a:r>
            <a:r>
              <a:rPr sz="1500" spc="-5" dirty="0">
                <a:latin typeface="Arial"/>
                <a:cs typeface="Arial"/>
              </a:rPr>
              <a:t>some amount </a:t>
            </a:r>
            <a:r>
              <a:rPr sz="1500" dirty="0">
                <a:latin typeface="Arial"/>
                <a:cs typeface="Arial"/>
              </a:rPr>
              <a:t>of application program </a:t>
            </a:r>
            <a:r>
              <a:rPr sz="1500" spc="-5" dirty="0">
                <a:latin typeface="Arial"/>
                <a:cs typeface="Arial"/>
              </a:rPr>
              <a:t>running </a:t>
            </a:r>
            <a:r>
              <a:rPr sz="1500" dirty="0">
                <a:latin typeface="Arial"/>
                <a:cs typeface="Arial"/>
              </a:rPr>
              <a:t>in </a:t>
            </a:r>
            <a:r>
              <a:rPr sz="1500" spc="-5" dirty="0">
                <a:latin typeface="Arial"/>
                <a:cs typeface="Arial"/>
              </a:rPr>
              <a:t>the computer and usually some  number </a:t>
            </a:r>
            <a:r>
              <a:rPr sz="1500" dirty="0">
                <a:latin typeface="Arial"/>
                <a:cs typeface="Arial"/>
              </a:rPr>
              <a:t>of </a:t>
            </a:r>
            <a:r>
              <a:rPr sz="1500" spc="-5" dirty="0">
                <a:latin typeface="Arial"/>
                <a:cs typeface="Arial"/>
              </a:rPr>
              <a:t>users connected to and </a:t>
            </a:r>
            <a:r>
              <a:rPr sz="1500" dirty="0">
                <a:latin typeface="Arial"/>
                <a:cs typeface="Arial"/>
              </a:rPr>
              <a:t>interacting </a:t>
            </a:r>
            <a:r>
              <a:rPr sz="1500" spc="-5" dirty="0">
                <a:latin typeface="Arial"/>
                <a:cs typeface="Arial"/>
              </a:rPr>
              <a:t>with the </a:t>
            </a:r>
            <a:r>
              <a:rPr sz="1500" dirty="0">
                <a:latin typeface="Arial"/>
                <a:cs typeface="Arial"/>
              </a:rPr>
              <a:t>computer's applications. </a:t>
            </a: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notion of </a:t>
            </a:r>
            <a:r>
              <a:rPr sz="1500" spc="-5" dirty="0">
                <a:latin typeface="Arial"/>
                <a:cs typeface="Arial"/>
              </a:rPr>
              <a:t>a </a:t>
            </a:r>
            <a:r>
              <a:rPr sz="1500" dirty="0">
                <a:latin typeface="Arial"/>
                <a:cs typeface="Arial"/>
              </a:rPr>
              <a:t>workload </a:t>
            </a:r>
            <a:r>
              <a:rPr sz="1500" spc="-5" dirty="0">
                <a:latin typeface="Arial"/>
                <a:cs typeface="Arial"/>
              </a:rPr>
              <a:t>is central 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Cloud Computing. </a:t>
            </a:r>
            <a:r>
              <a:rPr sz="1500" spc="-20" dirty="0">
                <a:latin typeface="Arial"/>
                <a:cs typeface="Arial"/>
              </a:rPr>
              <a:t>Mainly, </a:t>
            </a:r>
            <a:r>
              <a:rPr sz="1500" spc="-5" dirty="0">
                <a:latin typeface="Arial"/>
                <a:cs typeface="Arial"/>
              </a:rPr>
              <a:t>a workload is a discrete </a:t>
            </a:r>
            <a:r>
              <a:rPr sz="1500" dirty="0">
                <a:latin typeface="Arial"/>
                <a:cs typeface="Arial"/>
              </a:rPr>
              <a:t>capability or </a:t>
            </a:r>
            <a:r>
              <a:rPr sz="1500" spc="-5" dirty="0">
                <a:latin typeface="Arial"/>
                <a:cs typeface="Arial"/>
              </a:rPr>
              <a:t>amount of work you'd like to run on a Cloud  instance. </a:t>
            </a:r>
            <a:r>
              <a:rPr sz="1500" dirty="0">
                <a:latin typeface="Arial"/>
                <a:cs typeface="Arial"/>
              </a:rPr>
              <a:t>For </a:t>
            </a:r>
            <a:r>
              <a:rPr sz="1500" spc="-5" dirty="0">
                <a:latin typeface="Arial"/>
                <a:cs typeface="Arial"/>
              </a:rPr>
              <a:t>example, serving up a </a:t>
            </a:r>
            <a:r>
              <a:rPr sz="1500" spc="-15" dirty="0">
                <a:latin typeface="Arial"/>
                <a:cs typeface="Arial"/>
              </a:rPr>
              <a:t>Web </a:t>
            </a:r>
            <a:r>
              <a:rPr sz="1500" dirty="0">
                <a:latin typeface="Arial"/>
                <a:cs typeface="Arial"/>
              </a:rPr>
              <a:t>site </a:t>
            </a:r>
            <a:r>
              <a:rPr sz="1500" spc="-5" dirty="0">
                <a:latin typeface="Arial"/>
                <a:cs typeface="Arial"/>
              </a:rPr>
              <a:t>or running a Hadoop node are classic examples of</a:t>
            </a:r>
            <a:r>
              <a:rPr sz="1500" spc="2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workloads.</a:t>
            </a:r>
            <a:endParaRPr sz="1500">
              <a:latin typeface="Arial"/>
              <a:cs typeface="Arial"/>
            </a:endParaRPr>
          </a:p>
          <a:p>
            <a:pPr marL="483870" lvl="1" indent="-208279" algn="just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4505" algn="l"/>
              </a:tabLst>
            </a:pPr>
            <a:r>
              <a:rPr sz="1500" spc="-20" dirty="0">
                <a:latin typeface="Arial"/>
                <a:cs typeface="Arial"/>
              </a:rPr>
              <a:t>True</a:t>
            </a:r>
            <a:endParaRPr sz="1500">
              <a:latin typeface="Arial"/>
              <a:cs typeface="Arial"/>
            </a:endParaRPr>
          </a:p>
          <a:p>
            <a:pPr marL="487045" lvl="1" indent="-211454" algn="just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5" dirty="0">
                <a:latin typeface="Arial"/>
                <a:cs typeface="Arial"/>
              </a:rPr>
              <a:t>False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AutoNum type="alphaLcPeriod"/>
            </a:pPr>
            <a:endParaRPr sz="23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AutoNum type="arabicPeriod" startAt="6"/>
              <a:tabLst>
                <a:tab pos="229870" algn="l"/>
                <a:tab pos="6985634" algn="l"/>
              </a:tabLst>
            </a:pPr>
            <a:r>
              <a:rPr sz="1500" spc="-5" dirty="0">
                <a:latin typeface="Arial"/>
                <a:cs typeface="Arial"/>
              </a:rPr>
              <a:t>The best way </a:t>
            </a:r>
            <a:r>
              <a:rPr sz="1500" dirty="0">
                <a:latin typeface="Arial"/>
                <a:cs typeface="Arial"/>
              </a:rPr>
              <a:t>to profile </a:t>
            </a:r>
            <a:r>
              <a:rPr sz="1500" spc="-5" dirty="0">
                <a:latin typeface="Arial"/>
                <a:cs typeface="Arial"/>
              </a:rPr>
              <a:t>a workload </a:t>
            </a:r>
            <a:r>
              <a:rPr sz="1500" spc="10" dirty="0">
                <a:latin typeface="Arial"/>
                <a:cs typeface="Arial"/>
              </a:rPr>
              <a:t>for </a:t>
            </a:r>
            <a:r>
              <a:rPr sz="1500" spc="-5" dirty="0">
                <a:latin typeface="Arial"/>
                <a:cs typeface="Arial"/>
              </a:rPr>
              <a:t>a cloud type is to classify the application </a:t>
            </a:r>
            <a:r>
              <a:rPr sz="1500" dirty="0">
                <a:latin typeface="Arial"/>
                <a:cs typeface="Arial"/>
              </a:rPr>
              <a:t>in </a:t>
            </a:r>
            <a:r>
              <a:rPr sz="1500" spc="-5" dirty="0">
                <a:latin typeface="Arial"/>
                <a:cs typeface="Arial"/>
              </a:rPr>
              <a:t>tiers: </a:t>
            </a:r>
            <a:r>
              <a:rPr sz="1500" spc="-15" dirty="0">
                <a:latin typeface="Arial"/>
                <a:cs typeface="Arial"/>
              </a:rPr>
              <a:t>Tier-1 </a:t>
            </a:r>
            <a:r>
              <a:rPr sz="1500" spc="-5" dirty="0">
                <a:latin typeface="Arial"/>
                <a:cs typeface="Arial"/>
              </a:rPr>
              <a:t>to </a:t>
            </a:r>
            <a:r>
              <a:rPr sz="1500" spc="-10" dirty="0">
                <a:latin typeface="Arial"/>
                <a:cs typeface="Arial"/>
              </a:rPr>
              <a:t>Tier-4. </a:t>
            </a:r>
            <a:r>
              <a:rPr sz="1500" spc="-5" dirty="0">
                <a:latin typeface="Arial"/>
                <a:cs typeface="Arial"/>
              </a:rPr>
              <a:t>An SLA  can be </a:t>
            </a:r>
            <a:r>
              <a:rPr sz="1500" dirty="0">
                <a:latin typeface="Arial"/>
                <a:cs typeface="Arial"/>
              </a:rPr>
              <a:t>associated </a:t>
            </a:r>
            <a:r>
              <a:rPr sz="1500" spc="-5" dirty="0">
                <a:latin typeface="Arial"/>
                <a:cs typeface="Arial"/>
              </a:rPr>
              <a:t>with </a:t>
            </a:r>
            <a:r>
              <a:rPr sz="1500" dirty="0">
                <a:latin typeface="Arial"/>
                <a:cs typeface="Arial"/>
              </a:rPr>
              <a:t>each </a:t>
            </a:r>
            <a:r>
              <a:rPr sz="1500" spc="-30" dirty="0">
                <a:latin typeface="Arial"/>
                <a:cs typeface="Arial"/>
              </a:rPr>
              <a:t>Tier. </a:t>
            </a:r>
            <a:r>
              <a:rPr sz="1500" dirty="0">
                <a:latin typeface="Arial"/>
                <a:cs typeface="Arial"/>
              </a:rPr>
              <a:t>If the </a:t>
            </a:r>
            <a:r>
              <a:rPr sz="1500" spc="-5" dirty="0">
                <a:latin typeface="Arial"/>
                <a:cs typeface="Arial"/>
              </a:rPr>
              <a:t>SLA provided by a cloud service vendor does </a:t>
            </a:r>
            <a:r>
              <a:rPr sz="1500" dirty="0">
                <a:latin typeface="Arial"/>
                <a:cs typeface="Arial"/>
              </a:rPr>
              <a:t>not meet </a:t>
            </a: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SLA </a:t>
            </a:r>
            <a:r>
              <a:rPr sz="1500" spc="-5" dirty="0">
                <a:latin typeface="Arial"/>
                <a:cs typeface="Arial"/>
              </a:rPr>
              <a:t>required  for a </a:t>
            </a:r>
            <a:r>
              <a:rPr sz="1500" spc="-30" dirty="0">
                <a:latin typeface="Arial"/>
                <a:cs typeface="Arial"/>
              </a:rPr>
              <a:t>Tier, </a:t>
            </a:r>
            <a:r>
              <a:rPr sz="1500" spc="-5" dirty="0">
                <a:latin typeface="Arial"/>
                <a:cs typeface="Arial"/>
              </a:rPr>
              <a:t>the application has to be hosted on Cloud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implementation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that</a:t>
            </a:r>
            <a:r>
              <a:rPr sz="15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the SLA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requirement.</a:t>
            </a:r>
            <a:endParaRPr sz="1500">
              <a:latin typeface="Arial"/>
              <a:cs typeface="Arial"/>
            </a:endParaRPr>
          </a:p>
          <a:p>
            <a:pPr marL="487045" lvl="1" indent="-211454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5" dirty="0">
                <a:latin typeface="Arial"/>
                <a:cs typeface="Arial"/>
              </a:rPr>
              <a:t>deceeds or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meets</a:t>
            </a:r>
            <a:endParaRPr sz="1500">
              <a:latin typeface="Arial"/>
              <a:cs typeface="Arial"/>
            </a:endParaRPr>
          </a:p>
          <a:p>
            <a:pPr marL="487045" lvl="1" indent="-211454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5" dirty="0">
                <a:latin typeface="Arial"/>
                <a:cs typeface="Arial"/>
              </a:rPr>
              <a:t>meets or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exceeds</a:t>
            </a:r>
            <a:endParaRPr sz="1500">
              <a:latin typeface="Arial"/>
              <a:cs typeface="Arial"/>
            </a:endParaRPr>
          </a:p>
          <a:p>
            <a:pPr marL="476250" lvl="1" indent="-200660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76884" algn="l"/>
              </a:tabLst>
            </a:pPr>
            <a:r>
              <a:rPr sz="1500" spc="-5" dirty="0">
                <a:latin typeface="Arial"/>
                <a:cs typeface="Arial"/>
              </a:rPr>
              <a:t>meets </a:t>
            </a:r>
            <a:r>
              <a:rPr sz="1500" spc="-10" dirty="0">
                <a:latin typeface="Arial"/>
                <a:cs typeface="Arial"/>
              </a:rPr>
              <a:t>only</a:t>
            </a:r>
            <a:endParaRPr sz="1500">
              <a:latin typeface="Arial"/>
              <a:cs typeface="Arial"/>
            </a:endParaRPr>
          </a:p>
          <a:p>
            <a:pPr marL="487045" lvl="1" indent="-211454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10" dirty="0">
                <a:latin typeface="Arial"/>
                <a:cs typeface="Arial"/>
              </a:rPr>
              <a:t>none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752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Checkpoint Solution (2 of</a:t>
            </a:r>
            <a:r>
              <a:rPr spc="-80" dirty="0"/>
              <a:t> </a:t>
            </a:r>
            <a:r>
              <a:rPr dirty="0"/>
              <a:t>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29" y="5250191"/>
            <a:ext cx="9698355" cy="16103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15"/>
              </a:spcBef>
              <a:tabLst>
                <a:tab pos="2914015" algn="l"/>
                <a:tab pos="9036685" algn="l"/>
              </a:tabLst>
            </a:pPr>
            <a:r>
              <a:rPr sz="1500" dirty="0">
                <a:latin typeface="Arial"/>
                <a:cs typeface="Arial"/>
              </a:rPr>
              <a:t>8.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Regula</a:t>
            </a:r>
            <a:r>
              <a:rPr sz="1500" spc="-10" dirty="0">
                <a:latin typeface="Arial"/>
                <a:cs typeface="Arial"/>
              </a:rPr>
              <a:t>t</a:t>
            </a:r>
            <a:r>
              <a:rPr sz="1500" dirty="0">
                <a:latin typeface="Arial"/>
                <a:cs typeface="Arial"/>
              </a:rPr>
              <a:t>e</a:t>
            </a:r>
            <a:r>
              <a:rPr sz="1500" spc="-5" dirty="0">
                <a:latin typeface="Arial"/>
                <a:cs typeface="Arial"/>
              </a:rPr>
              <a:t>d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Indus</a:t>
            </a:r>
            <a:r>
              <a:rPr sz="1500" spc="-10" dirty="0">
                <a:latin typeface="Arial"/>
                <a:cs typeface="Arial"/>
              </a:rPr>
              <a:t>t</a:t>
            </a:r>
            <a:r>
              <a:rPr sz="1500" dirty="0">
                <a:latin typeface="Arial"/>
                <a:cs typeface="Arial"/>
              </a:rPr>
              <a:t>ry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workloads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5" dirty="0">
                <a:latin typeface="Arial"/>
                <a:cs typeface="Arial"/>
              </a:rPr>
              <a:t>dhering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to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PC</a:t>
            </a:r>
            <a:r>
              <a:rPr sz="1500" spc="-5" dirty="0">
                <a:latin typeface="Arial"/>
                <a:cs typeface="Arial"/>
              </a:rPr>
              <a:t>I</a:t>
            </a:r>
            <a:r>
              <a:rPr sz="1500" dirty="0">
                <a:latin typeface="Arial"/>
                <a:cs typeface="Arial"/>
              </a:rPr>
              <a:t>,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HI</a:t>
            </a:r>
            <a:r>
              <a:rPr sz="1500" dirty="0">
                <a:latin typeface="Arial"/>
                <a:cs typeface="Arial"/>
              </a:rPr>
              <a:t>P</a:t>
            </a:r>
            <a:r>
              <a:rPr sz="1500" spc="-114" dirty="0">
                <a:latin typeface="Arial"/>
                <a:cs typeface="Arial"/>
              </a:rPr>
              <a:t>P</a:t>
            </a:r>
            <a:r>
              <a:rPr sz="1500" dirty="0">
                <a:latin typeface="Arial"/>
                <a:cs typeface="Arial"/>
              </a:rPr>
              <a:t>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c</a:t>
            </a:r>
            <a:r>
              <a:rPr sz="1500" spc="10" dirty="0">
                <a:latin typeface="Arial"/>
                <a:cs typeface="Arial"/>
              </a:rPr>
              <a:t>o</a:t>
            </a:r>
            <a:r>
              <a:rPr sz="1500" spc="-5" dirty="0">
                <a:latin typeface="Arial"/>
                <a:cs typeface="Arial"/>
              </a:rPr>
              <a:t>mpl</a:t>
            </a:r>
            <a:r>
              <a:rPr sz="1500" dirty="0">
                <a:latin typeface="Arial"/>
                <a:cs typeface="Arial"/>
              </a:rPr>
              <a:t>i</a:t>
            </a:r>
            <a:r>
              <a:rPr sz="1500" spc="-5" dirty="0">
                <a:latin typeface="Arial"/>
                <a:cs typeface="Arial"/>
              </a:rPr>
              <a:t>ance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</a:t>
            </a:r>
            <a:r>
              <a:rPr sz="1500" spc="-5" dirty="0">
                <a:latin typeface="Arial"/>
                <a:cs typeface="Arial"/>
              </a:rPr>
              <a:t>egu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ations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are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not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suitab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e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C</a:t>
            </a:r>
            <a:r>
              <a:rPr sz="1500" dirty="0">
                <a:latin typeface="Arial"/>
                <a:cs typeface="Arial"/>
              </a:rPr>
              <a:t>l</a:t>
            </a:r>
            <a:r>
              <a:rPr sz="1500" spc="-5" dirty="0">
                <a:latin typeface="Arial"/>
                <a:cs typeface="Arial"/>
              </a:rPr>
              <a:t>ouds.  These are </a:t>
            </a:r>
            <a:r>
              <a:rPr sz="1500" dirty="0">
                <a:latin typeface="Arial"/>
                <a:cs typeface="Arial"/>
              </a:rPr>
              <a:t>best</a:t>
            </a:r>
            <a:r>
              <a:rPr sz="1500" spc="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suited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for</a:t>
            </a:r>
            <a:r>
              <a:rPr sz="15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Clouds.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390"/>
              </a:spcBef>
            </a:pPr>
            <a:r>
              <a:rPr sz="1500" dirty="0">
                <a:latin typeface="Arial"/>
                <a:cs typeface="Arial"/>
              </a:rPr>
              <a:t>a. </a:t>
            </a:r>
            <a:r>
              <a:rPr sz="1500" spc="-5" dirty="0">
                <a:latin typeface="Arial"/>
                <a:cs typeface="Arial"/>
              </a:rPr>
              <a:t>private,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public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dirty="0">
                <a:latin typeface="Arial"/>
                <a:cs typeface="Arial"/>
              </a:rPr>
              <a:t>b. </a:t>
            </a:r>
            <a:r>
              <a:rPr sz="1500" spc="-5" dirty="0">
                <a:latin typeface="Arial"/>
                <a:cs typeface="Arial"/>
              </a:rPr>
              <a:t>hybrid,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public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dirty="0">
                <a:latin typeface="Arial"/>
                <a:cs typeface="Arial"/>
              </a:rPr>
              <a:t>c. </a:t>
            </a:r>
            <a:r>
              <a:rPr sz="1500" spc="-5" dirty="0">
                <a:latin typeface="Arial"/>
                <a:cs typeface="Arial"/>
              </a:rPr>
              <a:t>public,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private</a:t>
            </a:r>
            <a:endParaRPr sz="1500">
              <a:latin typeface="Arial"/>
              <a:cs typeface="Arial"/>
            </a:endParaRPr>
          </a:p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1500" spc="-5" dirty="0">
                <a:latin typeface="Arial"/>
                <a:cs typeface="Arial"/>
              </a:rPr>
              <a:t>d.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note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329" y="1231646"/>
            <a:ext cx="970661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" algn="just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342900" algn="l"/>
              </a:tabLst>
            </a:pP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workload consists of </a:t>
            </a:r>
            <a:r>
              <a:rPr sz="1500" spc="-5" dirty="0">
                <a:latin typeface="Arial"/>
                <a:cs typeface="Arial"/>
              </a:rPr>
              <a:t>some amount </a:t>
            </a:r>
            <a:r>
              <a:rPr sz="1500" dirty="0">
                <a:latin typeface="Arial"/>
                <a:cs typeface="Arial"/>
              </a:rPr>
              <a:t>of application program </a:t>
            </a:r>
            <a:r>
              <a:rPr sz="1500" spc="-5" dirty="0">
                <a:latin typeface="Arial"/>
                <a:cs typeface="Arial"/>
              </a:rPr>
              <a:t>running </a:t>
            </a:r>
            <a:r>
              <a:rPr sz="1500" dirty="0">
                <a:latin typeface="Arial"/>
                <a:cs typeface="Arial"/>
              </a:rPr>
              <a:t>in </a:t>
            </a:r>
            <a:r>
              <a:rPr sz="1500" spc="-5" dirty="0">
                <a:latin typeface="Arial"/>
                <a:cs typeface="Arial"/>
              </a:rPr>
              <a:t>the computer and usually some  number </a:t>
            </a:r>
            <a:r>
              <a:rPr sz="1500" dirty="0">
                <a:latin typeface="Arial"/>
                <a:cs typeface="Arial"/>
              </a:rPr>
              <a:t>of </a:t>
            </a:r>
            <a:r>
              <a:rPr sz="1500" spc="-5" dirty="0">
                <a:latin typeface="Arial"/>
                <a:cs typeface="Arial"/>
              </a:rPr>
              <a:t>users connected to and </a:t>
            </a:r>
            <a:r>
              <a:rPr sz="1500" dirty="0">
                <a:latin typeface="Arial"/>
                <a:cs typeface="Arial"/>
              </a:rPr>
              <a:t>interacting </a:t>
            </a:r>
            <a:r>
              <a:rPr sz="1500" spc="-5" dirty="0">
                <a:latin typeface="Arial"/>
                <a:cs typeface="Arial"/>
              </a:rPr>
              <a:t>with the </a:t>
            </a:r>
            <a:r>
              <a:rPr sz="1500" dirty="0">
                <a:latin typeface="Arial"/>
                <a:cs typeface="Arial"/>
              </a:rPr>
              <a:t>computer's applications. </a:t>
            </a: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notion of </a:t>
            </a:r>
            <a:r>
              <a:rPr sz="1500" spc="-5" dirty="0">
                <a:latin typeface="Arial"/>
                <a:cs typeface="Arial"/>
              </a:rPr>
              <a:t>a </a:t>
            </a:r>
            <a:r>
              <a:rPr sz="1500" dirty="0">
                <a:latin typeface="Arial"/>
                <a:cs typeface="Arial"/>
              </a:rPr>
              <a:t>workload </a:t>
            </a:r>
            <a:r>
              <a:rPr sz="1500" spc="-5" dirty="0">
                <a:latin typeface="Arial"/>
                <a:cs typeface="Arial"/>
              </a:rPr>
              <a:t>is central 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Cloud Computing. </a:t>
            </a:r>
            <a:r>
              <a:rPr sz="1500" spc="-20" dirty="0">
                <a:latin typeface="Arial"/>
                <a:cs typeface="Arial"/>
              </a:rPr>
              <a:t>Mainly, </a:t>
            </a:r>
            <a:r>
              <a:rPr sz="1500" spc="-5" dirty="0">
                <a:latin typeface="Arial"/>
                <a:cs typeface="Arial"/>
              </a:rPr>
              <a:t>a workload is a discrete </a:t>
            </a:r>
            <a:r>
              <a:rPr sz="1500" dirty="0">
                <a:latin typeface="Arial"/>
                <a:cs typeface="Arial"/>
              </a:rPr>
              <a:t>capability or </a:t>
            </a:r>
            <a:r>
              <a:rPr sz="1500" spc="-5" dirty="0">
                <a:latin typeface="Arial"/>
                <a:cs typeface="Arial"/>
              </a:rPr>
              <a:t>amount of work you'd like to run on a Cloud  instance. </a:t>
            </a:r>
            <a:r>
              <a:rPr sz="1500" dirty="0">
                <a:latin typeface="Arial"/>
                <a:cs typeface="Arial"/>
              </a:rPr>
              <a:t>For </a:t>
            </a:r>
            <a:r>
              <a:rPr sz="1500" spc="-5" dirty="0">
                <a:latin typeface="Arial"/>
                <a:cs typeface="Arial"/>
              </a:rPr>
              <a:t>example, serving up a </a:t>
            </a:r>
            <a:r>
              <a:rPr sz="1500" spc="-15" dirty="0">
                <a:latin typeface="Arial"/>
                <a:cs typeface="Arial"/>
              </a:rPr>
              <a:t>Web </a:t>
            </a:r>
            <a:r>
              <a:rPr sz="1500" dirty="0">
                <a:latin typeface="Arial"/>
                <a:cs typeface="Arial"/>
              </a:rPr>
              <a:t>site </a:t>
            </a:r>
            <a:r>
              <a:rPr sz="1500" spc="-5" dirty="0">
                <a:latin typeface="Arial"/>
                <a:cs typeface="Arial"/>
              </a:rPr>
              <a:t>or running a Hadoop node are classic examples of</a:t>
            </a:r>
            <a:r>
              <a:rPr sz="1500" spc="2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workloads.</a:t>
            </a:r>
            <a:endParaRPr sz="1500">
              <a:latin typeface="Arial"/>
              <a:cs typeface="Arial"/>
            </a:endParaRPr>
          </a:p>
          <a:p>
            <a:pPr marL="487045" lvl="1" indent="-211454" algn="just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True</a:t>
            </a:r>
            <a:endParaRPr sz="1500">
              <a:latin typeface="Arial"/>
              <a:cs typeface="Arial"/>
            </a:endParaRPr>
          </a:p>
          <a:p>
            <a:pPr marL="487045" lvl="1" indent="-211454" algn="just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5" dirty="0">
                <a:latin typeface="Arial"/>
                <a:cs typeface="Arial"/>
              </a:rPr>
              <a:t>False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AutoNum type="alphaLcPeriod"/>
            </a:pPr>
            <a:endParaRPr sz="23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AutoNum type="arabicPeriod" startAt="6"/>
              <a:tabLst>
                <a:tab pos="229870" algn="l"/>
                <a:tab pos="6985634" algn="l"/>
              </a:tabLst>
            </a:pPr>
            <a:r>
              <a:rPr sz="1500" spc="-5" dirty="0">
                <a:latin typeface="Arial"/>
                <a:cs typeface="Arial"/>
              </a:rPr>
              <a:t>The best way </a:t>
            </a:r>
            <a:r>
              <a:rPr sz="1500" dirty="0">
                <a:latin typeface="Arial"/>
                <a:cs typeface="Arial"/>
              </a:rPr>
              <a:t>to profile </a:t>
            </a:r>
            <a:r>
              <a:rPr sz="1500" spc="-5" dirty="0">
                <a:latin typeface="Arial"/>
                <a:cs typeface="Arial"/>
              </a:rPr>
              <a:t>a workload </a:t>
            </a:r>
            <a:r>
              <a:rPr sz="1500" spc="10" dirty="0">
                <a:latin typeface="Arial"/>
                <a:cs typeface="Arial"/>
              </a:rPr>
              <a:t>for </a:t>
            </a:r>
            <a:r>
              <a:rPr sz="1500" spc="-5" dirty="0">
                <a:latin typeface="Arial"/>
                <a:cs typeface="Arial"/>
              </a:rPr>
              <a:t>a cloud type is to classify the application </a:t>
            </a:r>
            <a:r>
              <a:rPr sz="1500" dirty="0">
                <a:latin typeface="Arial"/>
                <a:cs typeface="Arial"/>
              </a:rPr>
              <a:t>in </a:t>
            </a:r>
            <a:r>
              <a:rPr sz="1500" spc="-5" dirty="0">
                <a:latin typeface="Arial"/>
                <a:cs typeface="Arial"/>
              </a:rPr>
              <a:t>tiers: </a:t>
            </a:r>
            <a:r>
              <a:rPr sz="1500" spc="-15" dirty="0">
                <a:latin typeface="Arial"/>
                <a:cs typeface="Arial"/>
              </a:rPr>
              <a:t>Tier-1 </a:t>
            </a:r>
            <a:r>
              <a:rPr sz="1500" spc="-5" dirty="0">
                <a:latin typeface="Arial"/>
                <a:cs typeface="Arial"/>
              </a:rPr>
              <a:t>to </a:t>
            </a:r>
            <a:r>
              <a:rPr sz="1500" spc="-10" dirty="0">
                <a:latin typeface="Arial"/>
                <a:cs typeface="Arial"/>
              </a:rPr>
              <a:t>Tier-4. </a:t>
            </a:r>
            <a:r>
              <a:rPr sz="1500" spc="-5" dirty="0">
                <a:latin typeface="Arial"/>
                <a:cs typeface="Arial"/>
              </a:rPr>
              <a:t>An SLA  can be </a:t>
            </a:r>
            <a:r>
              <a:rPr sz="1500" dirty="0">
                <a:latin typeface="Arial"/>
                <a:cs typeface="Arial"/>
              </a:rPr>
              <a:t>associated </a:t>
            </a:r>
            <a:r>
              <a:rPr sz="1500" spc="-5" dirty="0">
                <a:latin typeface="Arial"/>
                <a:cs typeface="Arial"/>
              </a:rPr>
              <a:t>with </a:t>
            </a:r>
            <a:r>
              <a:rPr sz="1500" dirty="0">
                <a:latin typeface="Arial"/>
                <a:cs typeface="Arial"/>
              </a:rPr>
              <a:t>each </a:t>
            </a:r>
            <a:r>
              <a:rPr sz="1500" spc="-30" dirty="0">
                <a:latin typeface="Arial"/>
                <a:cs typeface="Arial"/>
              </a:rPr>
              <a:t>Tier. </a:t>
            </a:r>
            <a:r>
              <a:rPr sz="1500" dirty="0">
                <a:latin typeface="Arial"/>
                <a:cs typeface="Arial"/>
              </a:rPr>
              <a:t>If the </a:t>
            </a:r>
            <a:r>
              <a:rPr sz="1500" spc="-5" dirty="0">
                <a:latin typeface="Arial"/>
                <a:cs typeface="Arial"/>
              </a:rPr>
              <a:t>SLA provided by a cloud service vendor does </a:t>
            </a:r>
            <a:r>
              <a:rPr sz="1500" dirty="0">
                <a:latin typeface="Arial"/>
                <a:cs typeface="Arial"/>
              </a:rPr>
              <a:t>not meet </a:t>
            </a: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SLA </a:t>
            </a:r>
            <a:r>
              <a:rPr sz="1500" spc="-5" dirty="0">
                <a:latin typeface="Arial"/>
                <a:cs typeface="Arial"/>
              </a:rPr>
              <a:t>required  for a </a:t>
            </a:r>
            <a:r>
              <a:rPr sz="1500" spc="-30" dirty="0">
                <a:latin typeface="Arial"/>
                <a:cs typeface="Arial"/>
              </a:rPr>
              <a:t>Tier, </a:t>
            </a:r>
            <a:r>
              <a:rPr sz="1500" spc="-5" dirty="0">
                <a:latin typeface="Arial"/>
                <a:cs typeface="Arial"/>
              </a:rPr>
              <a:t>the application has to be hosted on Cloud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implementation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that</a:t>
            </a:r>
            <a:r>
              <a:rPr sz="15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spc="-5" dirty="0">
                <a:latin typeface="Arial"/>
                <a:cs typeface="Arial"/>
              </a:rPr>
              <a:t>the SLA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requirement.</a:t>
            </a:r>
            <a:endParaRPr sz="1500">
              <a:latin typeface="Arial"/>
              <a:cs typeface="Arial"/>
            </a:endParaRPr>
          </a:p>
          <a:p>
            <a:pPr marL="487045" lvl="1" indent="-211454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5" dirty="0">
                <a:latin typeface="Arial"/>
                <a:cs typeface="Arial"/>
              </a:rPr>
              <a:t>deceeds or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meets</a:t>
            </a:r>
            <a:endParaRPr sz="1500">
              <a:latin typeface="Arial"/>
              <a:cs typeface="Arial"/>
            </a:endParaRPr>
          </a:p>
          <a:p>
            <a:pPr marL="496570" lvl="1" indent="-220979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97205" algn="l"/>
              </a:tabLst>
            </a:pPr>
            <a:r>
              <a:rPr sz="15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meets or</a:t>
            </a:r>
            <a:r>
              <a:rPr sz="15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exceeds</a:t>
            </a:r>
            <a:endParaRPr sz="1500">
              <a:latin typeface="Arial"/>
              <a:cs typeface="Arial"/>
            </a:endParaRPr>
          </a:p>
          <a:p>
            <a:pPr marL="476250" lvl="1" indent="-200660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76884" algn="l"/>
              </a:tabLst>
            </a:pPr>
            <a:r>
              <a:rPr sz="1500" spc="-5" dirty="0">
                <a:latin typeface="Arial"/>
                <a:cs typeface="Arial"/>
              </a:rPr>
              <a:t>meets </a:t>
            </a:r>
            <a:r>
              <a:rPr sz="1500" spc="-10" dirty="0">
                <a:latin typeface="Arial"/>
                <a:cs typeface="Arial"/>
              </a:rPr>
              <a:t>only</a:t>
            </a:r>
            <a:endParaRPr sz="1500">
              <a:latin typeface="Arial"/>
              <a:cs typeface="Arial"/>
            </a:endParaRPr>
          </a:p>
          <a:p>
            <a:pPr marL="487045" lvl="1" indent="-211454">
              <a:lnSpc>
                <a:spcPct val="100000"/>
              </a:lnSpc>
              <a:spcBef>
                <a:spcPts val="450"/>
              </a:spcBef>
              <a:buAutoNum type="alphaLcPeriod"/>
              <a:tabLst>
                <a:tab pos="487680" algn="l"/>
              </a:tabLst>
            </a:pPr>
            <a:r>
              <a:rPr sz="1500" spc="-10" dirty="0">
                <a:latin typeface="Arial"/>
                <a:cs typeface="Arial"/>
              </a:rPr>
              <a:t>none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3048" y="1676400"/>
            <a:ext cx="8462253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39408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Customer IT</a:t>
            </a:r>
            <a:r>
              <a:rPr spc="-85" dirty="0"/>
              <a:t> </a:t>
            </a:r>
            <a:r>
              <a:rPr dirty="0"/>
              <a:t>landscape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2399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Unit</a:t>
            </a:r>
            <a:r>
              <a:rPr spc="-80" dirty="0"/>
              <a:t> </a:t>
            </a:r>
            <a:r>
              <a:rPr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329" y="1208934"/>
            <a:ext cx="6084570" cy="22663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spc="-10" dirty="0">
                <a:latin typeface="Arial"/>
                <a:cs typeface="Arial"/>
              </a:rPr>
              <a:t>Having completed </a:t>
            </a:r>
            <a:r>
              <a:rPr sz="2000" spc="-5" dirty="0">
                <a:latin typeface="Arial"/>
                <a:cs typeface="Arial"/>
              </a:rPr>
              <a:t>this unit, you </a:t>
            </a:r>
            <a:r>
              <a:rPr sz="2000" spc="-10" dirty="0">
                <a:latin typeface="Arial"/>
                <a:cs typeface="Arial"/>
              </a:rPr>
              <a:t>should </a:t>
            </a:r>
            <a:r>
              <a:rPr sz="2000" spc="-5" dirty="0">
                <a:latin typeface="Arial"/>
                <a:cs typeface="Arial"/>
              </a:rPr>
              <a:t>be able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5" dirty="0">
                <a:latin typeface="Arial"/>
                <a:cs typeface="Arial"/>
              </a:rPr>
              <a:t>Identify the practical considerations for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Understand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need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prepare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Describe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various </a:t>
            </a:r>
            <a:r>
              <a:rPr sz="2000" spc="-5" dirty="0">
                <a:latin typeface="Arial"/>
                <a:cs typeface="Arial"/>
              </a:rPr>
              <a:t>steps in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preparation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5" dirty="0">
                <a:latin typeface="Arial"/>
                <a:cs typeface="Arial"/>
              </a:rPr>
              <a:t>Explain the different transition tools for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virtualization</a:t>
            </a:r>
            <a:endParaRPr sz="2000">
              <a:latin typeface="Arial"/>
              <a:cs typeface="Arial"/>
            </a:endParaRPr>
          </a:p>
          <a:p>
            <a:pPr marL="260350" indent="-24765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120000"/>
              <a:buChar char="•"/>
              <a:tabLst>
                <a:tab pos="259715" algn="l"/>
                <a:tab pos="260350" algn="l"/>
              </a:tabLst>
            </a:pPr>
            <a:r>
              <a:rPr sz="2000" spc="-10" dirty="0">
                <a:latin typeface="Arial"/>
                <a:cs typeface="Arial"/>
              </a:rPr>
              <a:t>Define cloud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workloads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7948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Functions of the data</a:t>
            </a:r>
            <a:r>
              <a:rPr spc="-70" dirty="0"/>
              <a:t> </a:t>
            </a:r>
            <a:r>
              <a:rPr dirty="0"/>
              <a:t>center</a:t>
            </a:r>
          </a:p>
        </p:txBody>
      </p:sp>
      <p:sp>
        <p:nvSpPr>
          <p:cNvPr id="5" name="object 5"/>
          <p:cNvSpPr/>
          <p:nvPr/>
        </p:nvSpPr>
        <p:spPr>
          <a:xfrm>
            <a:off x="228600" y="1752599"/>
            <a:ext cx="9677400" cy="5434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561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Triggers </a:t>
            </a:r>
            <a:r>
              <a:rPr dirty="0"/>
              <a:t>for virtualization (1 of</a:t>
            </a:r>
            <a:r>
              <a:rPr spc="-8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371600"/>
            <a:ext cx="9215628" cy="601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5561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Triggers </a:t>
            </a:r>
            <a:r>
              <a:rPr dirty="0"/>
              <a:t>for virtualization (2 of</a:t>
            </a:r>
            <a:r>
              <a:rPr spc="-80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2438400" y="1295399"/>
            <a:ext cx="5410200" cy="598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8717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Preparation for</a:t>
            </a:r>
            <a:r>
              <a:rPr spc="-85" dirty="0"/>
              <a:t> </a:t>
            </a:r>
            <a:r>
              <a:rPr dirty="0"/>
              <a:t>virtualization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675131" y="1245108"/>
            <a:ext cx="8657843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502" y="897890"/>
            <a:ext cx="25781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0" dirty="0">
                <a:latin typeface="Arial"/>
                <a:cs typeface="Arial"/>
              </a:rPr>
              <a:t>IBM ICE </a:t>
            </a:r>
            <a:r>
              <a:rPr sz="1050" b="1" spc="-25" dirty="0">
                <a:latin typeface="Arial"/>
                <a:cs typeface="Arial"/>
              </a:rPr>
              <a:t>(Innovation </a:t>
            </a:r>
            <a:r>
              <a:rPr sz="1050" b="1" spc="-20" dirty="0">
                <a:latin typeface="Arial"/>
                <a:cs typeface="Arial"/>
              </a:rPr>
              <a:t>Centre for</a:t>
            </a:r>
            <a:r>
              <a:rPr sz="1050" b="1" spc="-17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Education)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26" y="1095755"/>
            <a:ext cx="9785985" cy="22225"/>
          </a:xfrm>
          <a:custGeom>
            <a:avLst/>
            <a:gdLst/>
            <a:ahLst/>
            <a:cxnLst/>
            <a:rect l="l" t="t" r="r" b="b"/>
            <a:pathLst>
              <a:path w="9785985" h="22225">
                <a:moveTo>
                  <a:pt x="9785604" y="17525"/>
                </a:moveTo>
                <a:lnTo>
                  <a:pt x="9785604" y="4571"/>
                </a:lnTo>
                <a:lnTo>
                  <a:pt x="9781032" y="0"/>
                </a:lnTo>
                <a:lnTo>
                  <a:pt x="5334" y="0"/>
                </a:lnTo>
                <a:lnTo>
                  <a:pt x="0" y="4572"/>
                </a:lnTo>
                <a:lnTo>
                  <a:pt x="0" y="17526"/>
                </a:lnTo>
                <a:lnTo>
                  <a:pt x="5334" y="22098"/>
                </a:lnTo>
                <a:lnTo>
                  <a:pt x="9781032" y="22097"/>
                </a:lnTo>
                <a:close/>
              </a:path>
            </a:pathLst>
          </a:custGeom>
          <a:solidFill>
            <a:srgbClr val="939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854" y="545084"/>
            <a:ext cx="40417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selection (1 of</a:t>
            </a:r>
            <a:r>
              <a:rPr spc="-95" dirty="0"/>
              <a:t> </a:t>
            </a:r>
            <a:r>
              <a:rPr dirty="0"/>
              <a:t>2)</a:t>
            </a:r>
          </a:p>
        </p:txBody>
      </p:sp>
      <p:sp>
        <p:nvSpPr>
          <p:cNvPr id="5" name="object 5"/>
          <p:cNvSpPr/>
          <p:nvPr/>
        </p:nvSpPr>
        <p:spPr>
          <a:xfrm>
            <a:off x="577595" y="1595627"/>
            <a:ext cx="8811768" cy="5624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1405</Words>
  <Application>Microsoft Office PowerPoint</Application>
  <PresentationFormat>Custom</PresentationFormat>
  <Paragraphs>173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Unit Objectives</vt:lpstr>
      <vt:lpstr>Case study overview</vt:lpstr>
      <vt:lpstr>Customer IT landscape</vt:lpstr>
      <vt:lpstr>Functions of the data center</vt:lpstr>
      <vt:lpstr>Triggers for virtualization (1 of 2)</vt:lpstr>
      <vt:lpstr>Triggers for virtualization (2 of 2)</vt:lpstr>
      <vt:lpstr>Preparation for virtualization</vt:lpstr>
      <vt:lpstr>Server selection (1 of 2)</vt:lpstr>
      <vt:lpstr>Server selection (2 of 2)</vt:lpstr>
      <vt:lpstr>Server sizing (1 of 2)</vt:lpstr>
      <vt:lpstr>Server sizing (2 of 2)</vt:lpstr>
      <vt:lpstr>Server criticality</vt:lpstr>
      <vt:lpstr>Provisioning (1 of 2)</vt:lpstr>
      <vt:lpstr>Provisioning (2 of 2)</vt:lpstr>
      <vt:lpstr>Proximity and Locality</vt:lpstr>
      <vt:lpstr>Transition tools for virtualization</vt:lpstr>
      <vt:lpstr>Cost Savings</vt:lpstr>
      <vt:lpstr>Cloud Workloads Overview</vt:lpstr>
      <vt:lpstr>What is workload?</vt:lpstr>
      <vt:lpstr>Workload characterization</vt:lpstr>
      <vt:lpstr>Factors that influence cloud workload</vt:lpstr>
      <vt:lpstr>Workloads most suitable for cloud</vt:lpstr>
      <vt:lpstr>Private cloud solution</vt:lpstr>
      <vt:lpstr>Types of workload</vt:lpstr>
      <vt:lpstr>Temporary non-production workloads</vt:lpstr>
      <vt:lpstr>Mission critical production workloads</vt:lpstr>
      <vt:lpstr>Advantages</vt:lpstr>
      <vt:lpstr>Mission critical workloads</vt:lpstr>
      <vt:lpstr>Mixed workloads</vt:lpstr>
      <vt:lpstr>Production only workload most suitable</vt:lpstr>
      <vt:lpstr>Industry specific cloud workloads</vt:lpstr>
      <vt:lpstr>Workloads not suitable for public cloud</vt:lpstr>
      <vt:lpstr>Workloads not suitable for private cloud</vt:lpstr>
      <vt:lpstr>Workloads made possible by cloud</vt:lpstr>
      <vt:lpstr>Checkpoint (1 of 2)</vt:lpstr>
      <vt:lpstr>Checkpoint Solution (1 of 2)</vt:lpstr>
      <vt:lpstr>Checkpoint (2 of 2)</vt:lpstr>
      <vt:lpstr>Checkpoint Solution (2 of 2)</vt:lpstr>
      <vt:lpstr>Unit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VC011G06.pptx</dc:title>
  <dc:creator>viqars</dc:creator>
  <cp:lastModifiedBy>Dr. Sunil Gupta</cp:lastModifiedBy>
  <cp:revision>1</cp:revision>
  <dcterms:created xsi:type="dcterms:W3CDTF">2020-10-20T05:31:25Z</dcterms:created>
  <dcterms:modified xsi:type="dcterms:W3CDTF">2020-10-20T05:33:22Z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2017-05-28T00:00:00Z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2020-10-20T00:00:00Z</vt:filetime>
  </property>
</Properties>
</file>